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51"/>
  </p:notesMasterIdLst>
  <p:sldIdLst>
    <p:sldId id="256" r:id="rId5"/>
    <p:sldId id="258" r:id="rId6"/>
    <p:sldId id="257" r:id="rId7"/>
    <p:sldId id="260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97" r:id="rId24"/>
    <p:sldId id="298" r:id="rId25"/>
    <p:sldId id="275" r:id="rId26"/>
    <p:sldId id="276" r:id="rId27"/>
    <p:sldId id="277" r:id="rId28"/>
    <p:sldId id="278" r:id="rId29"/>
    <p:sldId id="280" r:id="rId30"/>
    <p:sldId id="301" r:id="rId31"/>
    <p:sldId id="302" r:id="rId32"/>
    <p:sldId id="281" r:id="rId33"/>
    <p:sldId id="300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303" r:id="rId48"/>
    <p:sldId id="295" r:id="rId49"/>
    <p:sldId id="296" r:id="rId50"/>
  </p:sldIdLst>
  <p:sldSz cx="14630400" cy="8229600"/>
  <p:notesSz cx="8229600" cy="14630400"/>
  <p:embeddedFontLst>
    <p:embeddedFont>
      <p:font typeface="Dela Gothic One" panose="020B0604020202020204" charset="-128"/>
      <p:regular r:id="rId52"/>
    </p:embeddedFont>
    <p:embeddedFont>
      <p:font typeface="DM Sans" panose="020F0502020204030204" pitchFamily="2" charset="-94"/>
      <p:regular r:id="rId53"/>
      <p:bold r:id="rId54"/>
      <p:italic r:id="rId55"/>
      <p:boldItalic r:id="rId56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8" y="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EB146-7770-4820-BFAB-64A9111F3852}" type="datetimeFigureOut">
              <a:rPr lang="tr-TR" smtClean="0"/>
              <a:t>20.05.2025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79A9A-A323-43A4-904E-3A02898876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518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19FB-B491-7C6A-AEDC-B03129AA8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74C001-F4A8-8724-B63B-C3961A8739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792AF6-A5E1-252C-FDD4-3AE43F884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3D5C-B9BC-5695-03E7-0AC85FF768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41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4723-24C8-3091-15AD-1223AC88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1B0E2-DC9A-1102-9E09-5867EEE77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A5B833-C521-70F9-695E-F3DD909EA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9F38C-4CE7-9DD6-9ADE-271F2326D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27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4B2AB-0542-6BB2-E9EA-76C9616B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E5D86F-7D47-96FB-A4B9-AB26D4EFA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03BB7-7FBA-621B-460B-C62D8F4CC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0C37D-1509-29B2-E763-C626816F27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44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DD21-D911-17C9-4DD0-8DD4D375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E0192-509A-416C-B89F-439625036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781D31-DE1F-EFC6-7DEB-2705B1839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8AE0C-F9C5-10EB-63D6-8116B49C2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337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sitemanagementsystem.pythonanywhere.com/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84971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Site Yönetim Sistemi Projesi Tanıtımı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5502886"/>
            <a:ext cx="77830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1900" dirty="0">
                <a:solidFill>
                  <a:schemeClr val="bg1"/>
                </a:solidFill>
              </a:rPr>
              <a:t>S</a:t>
            </a:r>
            <a:r>
              <a:rPr lang="tr-TR" sz="1900" dirty="0">
                <a:solidFill>
                  <a:schemeClr val="bg1"/>
                </a:solidFill>
              </a:rPr>
              <a:t>YS, s</a:t>
            </a:r>
            <a:r>
              <a:rPr lang="en-GB" sz="1900" dirty="0" err="1">
                <a:solidFill>
                  <a:schemeClr val="bg1"/>
                </a:solidFill>
              </a:rPr>
              <a:t>ite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veya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toplu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konut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alanlarında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yaşayan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sakinler</a:t>
            </a:r>
            <a:r>
              <a:rPr lang="en-GB" sz="1900" dirty="0">
                <a:solidFill>
                  <a:schemeClr val="bg1"/>
                </a:solidFill>
              </a:rPr>
              <a:t>, </a:t>
            </a:r>
            <a:r>
              <a:rPr lang="en-GB" sz="1900" dirty="0" err="1">
                <a:solidFill>
                  <a:schemeClr val="bg1"/>
                </a:solidFill>
              </a:rPr>
              <a:t>yönetim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ve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personeller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arasında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dijital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bir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köprü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kurmayı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amaçlayan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bir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yazılım</a:t>
            </a:r>
            <a:r>
              <a:rPr lang="en-GB" sz="1900" dirty="0">
                <a:solidFill>
                  <a:schemeClr val="bg1"/>
                </a:solidFill>
              </a:rPr>
              <a:t> </a:t>
            </a:r>
            <a:r>
              <a:rPr lang="en-GB" sz="1900" dirty="0" err="1">
                <a:solidFill>
                  <a:schemeClr val="bg1"/>
                </a:solidFill>
              </a:rPr>
              <a:t>uygulamasıdır</a:t>
            </a:r>
            <a:r>
              <a:rPr lang="en-GB" sz="19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 2"/>
          <p:cNvSpPr/>
          <p:nvPr/>
        </p:nvSpPr>
        <p:spPr>
          <a:xfrm>
            <a:off x="6244709" y="641860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Bu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proje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, modern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konut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yerleşimlerinin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yönetim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süreçlerindeki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karmaşıklıkları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basitleştirmeyi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1900" dirty="0" err="1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hedeflemektedir</a:t>
            </a:r>
            <a:r>
              <a:rPr lang="en-US" sz="1900" dirty="0">
                <a:solidFill>
                  <a:srgbClr val="FFE5E5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19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9632" y="7725747"/>
            <a:ext cx="1828800" cy="3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788601-6905-B136-4CDA-ABD876EE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88" y="951758"/>
            <a:ext cx="2391424" cy="239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51278"/>
            <a:ext cx="64749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Fizibilite Çalışması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688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27933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1-Teknik Fizibilite 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386976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2-Ekonomik Fizibilite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446020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3-Zaman Fizibilitesi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309" y="505063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4-Sosyal Fizibilite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8309" y="56410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5-Yönetim Fizibilitesi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8309" y="62314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6-Yasal Fizibilitesi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910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Teknik Fizibilite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270125"/>
            <a:ext cx="13113782" cy="4205288"/>
          </a:xfrm>
          <a:prstGeom prst="roundRect">
            <a:avLst>
              <a:gd name="adj" fmla="val 21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5929" y="227774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982742" y="241526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Katman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261128" y="241526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Teknoloji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704" y="241526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Donanım Birimi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0810280" y="241526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Teknik Özellikleri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2899489"/>
            <a:ext cx="13098542" cy="11894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82742" y="3037007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 (Web)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261128" y="3037007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JavaScript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704" y="3037007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HP Victus 16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810280" y="3037007"/>
            <a:ext cx="28376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İşlemci: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Intel® Core™ i7-14700HX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810280" y="3860324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Bellek: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16 GB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810280" y="43369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Depolama: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 TB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0810280" y="4813538"/>
            <a:ext cx="28376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Ekran: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16.1" FHD (1920 x 1080), 144 Hz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0810280" y="5636855"/>
            <a:ext cx="28376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Grafik Kartı: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NVIDIA GeForce RTX 4060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65929" y="4088924"/>
            <a:ext cx="13098542" cy="11894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982742" y="422644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Veritabanı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4261128" y="422644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SQLite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35704" y="422644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HP Victus 16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65929" y="5278358"/>
            <a:ext cx="13098542" cy="11894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982742" y="5415875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4261128" y="5415875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535704" y="5415875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HP Victus 16</a:t>
            </a:r>
            <a:endParaRPr lang="en-US" sz="17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7692390"/>
            <a:ext cx="1828800" cy="52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Metin kutusu 26">
            <a:extLst>
              <a:ext uri="{FF2B5EF4-FFF2-40B4-BE49-F238E27FC236}">
                <a16:creationId xmlns:a16="http://schemas.microsoft.com/office/drawing/2014/main" id="{9A31D44A-B586-8EFD-FF8C-9225C359CBEC}"/>
              </a:ext>
            </a:extLst>
          </p:cNvPr>
          <p:cNvSpPr txBox="1"/>
          <p:nvPr/>
        </p:nvSpPr>
        <p:spPr>
          <a:xfrm>
            <a:off x="982742" y="6485961"/>
            <a:ext cx="1323109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tr-TR" sz="1600" dirty="0">
              <a:solidFill>
                <a:schemeClr val="bg2">
                  <a:lumMod val="9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r>
              <a:rPr lang="tr-TR" sz="2000" b="1" u="sng" dirty="0">
                <a:solidFill>
                  <a:schemeClr val="bg2">
                    <a:lumMod val="9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-Mevcut Kaynakların Uygunluğu :</a:t>
            </a:r>
          </a:p>
          <a:p>
            <a:r>
              <a:rPr lang="tr-TR" sz="1600" dirty="0">
                <a:solidFill>
                  <a:schemeClr val="bg2">
                    <a:lumMod val="9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Proje için gereken insan kaynağı ve teknik altyapı (bilgisayarlar, yazılım lisansları, sunucu kiralama vb.) mevcut ya da kolayca erişilebilir durumdadır.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90643"/>
            <a:ext cx="84410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Geliştirme Ekibi ve Roller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436620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5929" y="3444240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983813" y="358175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358175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Kişi Sayısı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358175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065984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983813" y="420350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 Geliştirici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4203502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420350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tabanlı veri ve iş mantığı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687729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3813" y="482524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 Geliştirici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4825246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482524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Arayüz ve kullanıcı etkileşimleri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5309473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983813" y="544699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QA (Test Uzmanı)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5446990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544699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Kullanılabilirlik ve hata testleri</a:t>
            </a:r>
            <a:endParaRPr lang="en-US" sz="17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86" y="7517686"/>
            <a:ext cx="1828800" cy="68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50062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Potansiyel Teknik Riskler ve Çözüm Önerileri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08747"/>
            <a:ext cx="13113782" cy="3470672"/>
          </a:xfrm>
          <a:prstGeom prst="roundRect">
            <a:avLst>
              <a:gd name="adj" fmla="val 26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5929" y="3316367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983813" y="345388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3453884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345388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Çözüm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938111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983813" y="407562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Trafik yüklenmesi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4075628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Aynı anda çok sayıda kullanıcı erişimi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407562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Ölçeklenebilir altyapı kullanımı 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559856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3813" y="469737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Geri bildirim gecikmesi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4697373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Şikayet ve taleplerin iletilmemesi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469737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Gerçek zamanlı bildirim sistemi 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5181600"/>
            <a:ext cx="1309723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983813" y="531911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Yetkisiz erişim riski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531911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 bazlı kontrol eksikliği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5319117"/>
            <a:ext cx="39283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RBAC (Role-Based Access Control) sistemi kurulması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6150054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983813" y="628757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kaybı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2931" y="6287572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 çökmesi veya kullanıcı hatası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8238" y="628757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Otomatik yedekleme ve versiyonlama</a:t>
            </a:r>
            <a:endParaRPr lang="en-US" sz="17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7086599"/>
            <a:ext cx="8348664" cy="104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95544"/>
            <a:ext cx="64492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Ekonomik Fizibilite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41521"/>
            <a:ext cx="13113782" cy="4092416"/>
          </a:xfrm>
          <a:prstGeom prst="roundRect">
            <a:avLst>
              <a:gd name="adj" fmla="val 22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5929" y="2649141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983813" y="278665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Kalem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2786658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2786658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Tahmini Maliyet (TL)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270885"/>
            <a:ext cx="1309723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983813" y="340840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Yazılım Geliştirme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3408402"/>
            <a:ext cx="39245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Backend, frontend, veritabanı, websitesi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340840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60.000 – 80.000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4239339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3813" y="437685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UI/UX Tasarım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437685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arayüz tasarımı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437685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10.000 – 15.000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4861084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983813" y="4998601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Sunucu &amp; Domain Kurulumu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4998601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Alan adı, hosting, SSL, CDN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4998601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2.000 – 3.000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5482828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983813" y="5620345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/ QA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5352931" y="5620345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Manuel test süreci ve hataların çözümü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718238" y="5620345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5.000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65929" y="6104573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983813" y="624209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Toplam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5352931" y="6242090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718238" y="6242090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~85.000</a:t>
            </a:r>
            <a:endParaRPr lang="en-US" sz="17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186" y="7369016"/>
            <a:ext cx="1828800" cy="860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22189"/>
            <a:ext cx="114527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İşletme ve Yıllık Bakım Maliyetleri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468166"/>
            <a:ext cx="13113782" cy="4439126"/>
          </a:xfrm>
          <a:prstGeom prst="roundRect">
            <a:avLst>
              <a:gd name="adj" fmla="val 20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65929" y="2475786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983813" y="261330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Kalem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52931" y="2613303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718238" y="2613303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Yıllık Maliyet (TL)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097530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983813" y="323504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Sunucu / Barındırma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2931" y="3235047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Render,  veritabanı barındırma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8238" y="3235047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5.000 – 8.000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719274"/>
            <a:ext cx="1309723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3813" y="385679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Alan Adı ve SSL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5352931" y="3856792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Domain ve güvenlik sertifikası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718238" y="3856792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1.000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4341019"/>
            <a:ext cx="1309723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983813" y="447853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Destek &amp; Bakım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352931" y="4478536"/>
            <a:ext cx="39245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Güncelleme, müşteri desteği, hata düzeltmeleri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18238" y="447853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8.000 – 10.000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5309473"/>
            <a:ext cx="1309723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765929" y="6277928"/>
            <a:ext cx="1309723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25" name="Text 23"/>
          <p:cNvSpPr/>
          <p:nvPr/>
        </p:nvSpPr>
        <p:spPr>
          <a:xfrm>
            <a:off x="983813" y="5403036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Toplam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5352931" y="6415445"/>
            <a:ext cx="39245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9718238" y="5566034"/>
            <a:ext cx="39283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~15.000 – 20.000</a:t>
            </a:r>
            <a:endParaRPr lang="en-US" sz="17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7525107"/>
            <a:ext cx="1828800" cy="68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76745"/>
            <a:ext cx="61670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Zaman Fizibilitesi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2272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Waterfall Şeması 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556873"/>
            <a:ext cx="13113782" cy="30480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1946077" y="35568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1717596" y="33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1790283" y="33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74884" y="4423529"/>
            <a:ext cx="1972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Analiz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74884" y="4909661"/>
            <a:ext cx="197298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 hafta : Gereksinim analizi tamamlanır.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4622959" y="35568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4394478" y="33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4467165" y="33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3651766" y="4423529"/>
            <a:ext cx="1972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Tasarım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3651766" y="4909661"/>
            <a:ext cx="197298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 hafta : Sistem tasarımı ve mimari hazırlanır.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299841" y="35568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7071360" y="33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7144048" y="33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6328648" y="4423529"/>
            <a:ext cx="197298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 err="1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Gerçekleştirme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6328648" y="5265896"/>
            <a:ext cx="197298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 hafta: Backend, frontend ve veritabanı geliştirilir.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9976723" y="35568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9748242" y="33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9820930" y="33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9005530" y="4423529"/>
            <a:ext cx="1972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005530" y="4909661"/>
            <a:ext cx="197298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 hafta : Manuel ve otomatik testler yapılır, hatalar düzeltilir.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12653605" y="3556873"/>
            <a:ext cx="30480" cy="649962"/>
          </a:xfrm>
          <a:prstGeom prst="roundRect">
            <a:avLst>
              <a:gd name="adj" fmla="val 298550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12425124" y="33131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12497812" y="334309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5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11511319" y="4311848"/>
            <a:ext cx="19729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tr-TR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Canlıya Alma ve </a:t>
            </a:r>
          </a:p>
          <a:p>
            <a:pPr marL="0" indent="0" algn="ctr">
              <a:lnSpc>
                <a:spcPts val="2800"/>
              </a:lnSpc>
              <a:buNone/>
            </a:pPr>
            <a:r>
              <a:rPr lang="tr-TR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</a:rPr>
              <a:t>Feedback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11682352" y="5043011"/>
            <a:ext cx="197298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8.hafta sonrası : Sistem bakımı, güncellemeler ve destek sağlanır.</a:t>
            </a:r>
            <a:endParaRPr lang="en-US" sz="17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220" y="7365365"/>
            <a:ext cx="1828800" cy="779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893" y="814626"/>
            <a:ext cx="11812548" cy="624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Zaman Fizibilitesi ve Geliştirme Takvimi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63893" y="1817965"/>
            <a:ext cx="13302615" cy="5596890"/>
          </a:xfrm>
          <a:prstGeom prst="roundRect">
            <a:avLst>
              <a:gd name="adj" fmla="val 142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71513" y="1825585"/>
            <a:ext cx="13285946" cy="546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862608" y="1946910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Aşama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294590" y="1946910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Süre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722763" y="1946910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71513" y="2371606"/>
            <a:ext cx="13285946" cy="8493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62608" y="2492931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Analiz &amp; Planlama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5294590" y="2492931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 hafta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722763" y="2492931"/>
            <a:ext cx="404502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Gereksinimlerin belirlenmesi, kullanıcı senaryoları ve iş akışları tasarımı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71513" y="3220998"/>
            <a:ext cx="13285946" cy="546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862608" y="3342322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Tasarım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294590" y="3342322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hafta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9722763" y="3342322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arayüz çizimleri, kullanıcı akışı prototipi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71513" y="3767018"/>
            <a:ext cx="13285946" cy="8493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862608" y="3888343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tr-TR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Geliştirme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294590" y="3888343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tr-TR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hafta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722763" y="3888343"/>
            <a:ext cx="404502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Temel HTML/JS,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uyumlu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sayfalar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modül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geliştirmeleri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671513" y="4616410"/>
            <a:ext cx="13285946" cy="8493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862608" y="4737735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tr-TR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Geliştirme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5294590" y="4737735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tr-TR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hafta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9722763" y="4737735"/>
            <a:ext cx="404502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ile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modeli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admin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paneli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kullanıcı</a:t>
            </a: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45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oturumu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71513" y="5465802"/>
            <a:ext cx="13285946" cy="546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862608" y="5587127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ve Hata Ayıklama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5294590" y="5587127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hafta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722763" y="5587127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Birim testi, kullanıcı testi ve düzeltmeler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671513" y="6011823"/>
            <a:ext cx="13285946" cy="8493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862608" y="6133148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Lansman &amp; Yayınlama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5294590" y="6133148"/>
            <a:ext cx="404121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 hafta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9722763" y="6133148"/>
            <a:ext cx="404502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Canlıya alma, kullanıcı eğitimleri ve geri bildirim süreci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671513" y="6861215"/>
            <a:ext cx="13285946" cy="5460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862608" y="6982539"/>
            <a:ext cx="404502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Toplam Süre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5294590" y="6982539"/>
            <a:ext cx="847320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tr-TR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</a:t>
            </a:r>
            <a:r>
              <a:rPr lang="en-US" sz="14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Hafta (2-2,5 Ay)</a:t>
            </a:r>
            <a:endParaRPr lang="en-US" sz="145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0" y="7658100"/>
            <a:ext cx="1828800" cy="49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902381"/>
            <a:ext cx="13113663" cy="3371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560689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00" y="7797800"/>
            <a:ext cx="1828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094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Sosyal Fizibilite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5543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Yönetim Sistemi, çok sayıda site ve bu sitelerde çalışan ile yaşayan geniş kullanıcı kitlesinin ihtiyaçlarını karşılayabilecek sosyal bir platformdur.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925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Çok sayıda kullanıcıya hitap etmesi nedeniyle, sistem sakinler ve çalışanlar arasında etkin iletişim ve iş birliğini sağlar.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830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 sosyal etkileşim, siteler arasındaki dayanışmayı artırırken, yönetim süreçlerinin şeffaf ve katılımcı olmasına katkıda bulunur.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57343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Kullanıcı dostu arayüzü ve ortak faydaları ile sistem, topluluk bağlarını güçlendiren başarılı bir sosyal çözüm sunar.</a:t>
            </a:r>
            <a:endParaRPr lang="en-US" sz="17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7543800"/>
            <a:ext cx="1828800" cy="56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75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Projenin Amacı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3735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462326" y="2447925"/>
            <a:ext cx="38642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Karmaşıklığı Azaltmak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2934057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yönetimini daha basit ve pratik hale getirmek.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50574" y="23735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154591" y="24479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Dijitalleştirme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54591" y="2934057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 süreçlerini dijital platformda toplamak ve yönetmek.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406074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462326" y="41351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Verimlilik Artışı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462326" y="4621292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Zaman tasarrufu ve daha hızlı karar alma süreçleri sağlamak.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50574" y="406074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8154591" y="4135160"/>
            <a:ext cx="37788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Kullanıcı Dostu Arayüz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54591" y="4621292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Herkesin kolayca kullanabileceği bir sistem geliştirmek.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8309" y="574798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00B050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1462326" y="5822394"/>
            <a:ext cx="81284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tr-TR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Bütün İşlemleri Tek Bir Çatı Altında Toplamak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481376" y="6308526"/>
            <a:ext cx="11673515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tr-TR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ile ilgili tüm işlemleri tek bir dijital platformda toplayarak hem yönetim hem site </a:t>
            </a:r>
            <a:r>
              <a:rPr lang="tr-TR" sz="1700" dirty="0">
                <a:solidFill>
                  <a:srgbClr val="FFE5E5"/>
                </a:solidFill>
                <a:latin typeface="DM Sans" pitchFamily="34" charset="0"/>
              </a:rPr>
              <a:t>sakinleri hem de personeller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tr-TR" sz="1700" dirty="0">
                <a:solidFill>
                  <a:srgbClr val="FFE5E5"/>
                </a:solidFill>
                <a:latin typeface="DM Sans" pitchFamily="34" charset="0"/>
              </a:rPr>
              <a:t>için kolaylık ve hız sağlamak.</a:t>
            </a:r>
            <a:endParaRPr lang="en-US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946" y="7609826"/>
            <a:ext cx="1828800" cy="61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F190B70F-ADBA-5D95-F3C2-53AAE80200D4}"/>
              </a:ext>
            </a:extLst>
          </p:cNvPr>
          <p:cNvSpPr txBox="1"/>
          <p:nvPr/>
        </p:nvSpPr>
        <p:spPr>
          <a:xfrm>
            <a:off x="591672" y="699247"/>
            <a:ext cx="14114032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tr-TR" sz="2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-</a:t>
            </a:r>
            <a:r>
              <a:rPr lang="tr-TR" sz="28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Hedef Kitle :</a:t>
            </a:r>
          </a:p>
          <a:p>
            <a:pPr>
              <a:buNone/>
            </a:pPr>
            <a:endParaRPr lang="tr-TR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Site ve apartman yöneticileri</a:t>
            </a: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Site sakinleri</a:t>
            </a: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Personeller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000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endParaRPr lang="tr-TR" sz="2000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None/>
            </a:pPr>
            <a:endParaRPr lang="tr-TR" sz="2400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None/>
            </a:pPr>
            <a:r>
              <a:rPr lang="tr-TR" sz="28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-Kullanıcı Alışkanlıkları ve Uyum :</a:t>
            </a:r>
          </a:p>
          <a:p>
            <a:pPr>
              <a:buNone/>
            </a:pPr>
            <a:endParaRPr lang="tr-TR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İnternet kullanım oranları göz önünde bulundurulduğunda, kullanıcıların dijital sistemlere uyum sağlayabilecekleri düşünülmektedir.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Yaşlı kullanıcılar için sade ve kullanıcı dostu bir arayüz sunularak dijital okuryazarlık düzeyinin sınırlı olduğu gruplar da sisteme entegre edilebilir.</a:t>
            </a:r>
          </a:p>
          <a:p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Kullanıcı eğitimi ve destek hizmetleri ile sistemin benimsenmesi oldukça kolaydır.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endParaRPr lang="tr-TR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547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8BA600BD-3BF5-6995-6C1F-A641D72541E0}"/>
              </a:ext>
            </a:extLst>
          </p:cNvPr>
          <p:cNvSpPr txBox="1"/>
          <p:nvPr/>
        </p:nvSpPr>
        <p:spPr>
          <a:xfrm>
            <a:off x="398034" y="630510"/>
            <a:ext cx="142323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tr-TR" sz="28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-Sosyal Etki ve Katkılar: </a:t>
            </a:r>
          </a:p>
          <a:p>
            <a:pPr>
              <a:buNone/>
            </a:pPr>
            <a:endParaRPr lang="tr-TR" sz="2800" b="1" u="sng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None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.Apartman içi şeffaflık ve güven artar.</a:t>
            </a:r>
          </a:p>
          <a:p>
            <a:pPr>
              <a:buNone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Duyuru ve taleplerin kayıt altına alınması sayesinde sosyal anlaşmazlıkların önüne geçilir.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Kat sakinlerinin yönetime olan güveni artar.</a:t>
            </a:r>
          </a:p>
          <a:p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Personel takibi daha sistematik yapılacağından iş verimliliği artar.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None/>
            </a:pPr>
            <a:r>
              <a:rPr lang="tr-TR" sz="28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-Potansiyel Sosyal Riskler:</a:t>
            </a:r>
          </a:p>
          <a:p>
            <a:pPr>
              <a:buNone/>
            </a:pPr>
            <a:endParaRPr lang="tr-TR" sz="2800" b="1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Teknolojiyi kullanmakta zorlanan bireyler sistemden uzaklaşabilir.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Bilgi güvenliği endişeleri oluşabilir (çözülebilir: KVKK uyumlu veri saklama, şifreli oturumlar)</a:t>
            </a:r>
          </a:p>
          <a:p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Dela Gothic One" panose="020B0604020202020204" charset="-128"/>
                <a:ea typeface="Dela Gothic One" panose="020B0604020202020204" charset="-128"/>
              </a:rPr>
              <a:t>Kapsayıcılık için çok dilli destek gerekebilir (özellikle yabancı sakinlerin olduğu sitelerde)</a:t>
            </a:r>
          </a:p>
          <a:p>
            <a:endParaRPr lang="tr-TR" sz="2000" dirty="0">
              <a:solidFill>
                <a:schemeClr val="tx2">
                  <a:lumMod val="20000"/>
                  <a:lumOff val="80000"/>
                </a:schemeClr>
              </a:solidFill>
              <a:latin typeface="Dela Gothic One" panose="020B0604020202020204" charset="-128"/>
              <a:ea typeface="Dela Gothic On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44566"/>
            <a:ext cx="657641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Yönetim Fizibilitesi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054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1462326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Yönetim Yapısı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3951089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 sistemi, şeffaf ve etkin karar alma süreçleri sağlar.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450574" y="3390543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8154591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Kullanıcı Katılımı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54591" y="3951089"/>
            <a:ext cx="57175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Sakinlerin ve yönetim çalışanlarının aktif katılımını destekler.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50777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462326" y="5152192"/>
            <a:ext cx="36214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Süreç Optimizasyonu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462326" y="563832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 faaliyetlerinde zaman ve kaynak tasarrufu sağlar.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450574" y="507777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8154591" y="5152192"/>
            <a:ext cx="38015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Raporlama ve Denetim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54591" y="563832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Gelişmiş raporlama araçları ile denetim kolaylaşır.</a:t>
            </a:r>
            <a:endParaRPr lang="en-US" sz="17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7721599"/>
            <a:ext cx="1828800" cy="40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347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Yasal Fizibilite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KVKK Uyumlu: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Kişisel verilerin korunmasına tam uyum sağlanır.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Yasal Gereklilikler: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Yönetmeliklere uygun belge ve prosedürler hazırlanır.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Güvenliği: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Kullanıcı verileri güvenli altyapılarla korunur.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Şeffaflık: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Kullanıcılara veri işleme hakkında açık bilgilendirme sunulur.</a:t>
            </a:r>
            <a:endParaRPr lang="en-US" sz="17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800" y="7337266"/>
            <a:ext cx="1828800" cy="89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10765"/>
            <a:ext cx="66710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Hukuki Gereklilikler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5674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Kat Mülkiyeti Kanunu (634) site yönetimi süreçlerini düzenler. Sistem, karar defteri, ödeme bildirimleri ve duyuruları kayıt altına alır.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0471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KVKK (6698) kapsamında, kullanıcı verileri kişisel veri olarak korunur. Uyumlu sözleşme ve açık rıza metni hazırlanmalıdır.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37603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982504" y="4861798"/>
            <a:ext cx="35342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Kat Mülkiyeti Kanunu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2504" y="5347930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yönetiminde yasal süreçlerin kayıt altına alınması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4637603"/>
            <a:ext cx="64486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7647742" y="4861798"/>
            <a:ext cx="324885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KVKK Uyum Süreci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47742" y="5347930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Kişisel veriler için açık rıza ve veri silme mekanizmaları</a:t>
            </a:r>
            <a:endParaRPr lang="en-US" sz="17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0" y="7141488"/>
            <a:ext cx="1828800" cy="1039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888" y="552688"/>
            <a:ext cx="4691182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Fizibilite Matrisi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23888" y="1495544"/>
            <a:ext cx="13382625" cy="6181249"/>
          </a:xfrm>
          <a:prstGeom prst="roundRect">
            <a:avLst>
              <a:gd name="adj" fmla="val 121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31508" y="1503164"/>
            <a:ext cx="13367385" cy="7993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809982" y="1617702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Fizibilite Türü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487222" y="1617702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Önerilen Sistem 1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Django, PostgreSQL, Web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160651" y="1617702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Önerilen Sistem 2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Laravel, MySQL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8834080" y="1617702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Önerilen Sistem 3</a:t>
            </a: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
</a:t>
            </a: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Node.js, Firebase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1507510" y="1617702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Yüzdelik Ağırlık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631508" y="2302550"/>
            <a:ext cx="13367385" cy="10845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809982" y="241708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Teknik Fizibilite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487222" y="2417088"/>
            <a:ext cx="2309336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Python/Django, güçlü yapı, düşük karmaşıklık – 90 Puan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160651" y="241708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yaygın ama klasik yapı – 75 Puan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8834080" y="241708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Reaktif yapı, NoSQL zayıflığı – 65 Puan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1507510" y="241708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%25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31508" y="3387090"/>
            <a:ext cx="13367385" cy="10845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809982" y="350162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Ekonomik Fizibilite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3487222" y="350162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Düşük maliyet (~85k TL), açık kaynak – 88 Puan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160651" y="3501628"/>
            <a:ext cx="2309336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Benzer maliyet, PHP geliştirici bulunabilir – 80 Puan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8834080" y="350162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Firebase ücretli, artan maliyet – 65 Puan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11507510" y="350162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%30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631508" y="4471630"/>
            <a:ext cx="13367385" cy="7993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809982" y="458616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Zaman Fizibilitesi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3487222" y="458616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9-10 haftalık net plan – 85 Puan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160651" y="458616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Modül yavaş olabilir – 75 Puan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834080" y="4586168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Entegrasyon süreci belirsiz – 60 Puan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11507510" y="4586168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%20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631508" y="5271016"/>
            <a:ext cx="13367385" cy="7993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809982" y="5385554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Sosyal Fizibilite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3487222" y="5385554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Kolay kullanım, yaşlı kullanıcı dostu – 9 Puan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6160651" y="5385554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Benzer kullanım kolaylığı – 9 Puan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8834080" y="5385554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Teknik kullanıcılar için uygun – 7 Puan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11507510" y="5385554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%10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31508" y="6070402"/>
            <a:ext cx="13367385" cy="7993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809982" y="6184940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 Fizibilitesi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3487222" y="6184940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 tabanlı sade panel – 3 Puan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6160651" y="6184940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Aynı düzeyde yönetim kolaylığı – 3 Puan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8834080" y="6184940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Firebase yönetimi karmaşık – 2 Puan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11507510" y="6184940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%10</a:t>
            </a:r>
            <a:endParaRPr lang="en-US" sz="1400" dirty="0"/>
          </a:p>
        </p:txBody>
      </p:sp>
      <p:sp>
        <p:nvSpPr>
          <p:cNvPr id="40" name="Shape 38"/>
          <p:cNvSpPr/>
          <p:nvPr/>
        </p:nvSpPr>
        <p:spPr>
          <a:xfrm>
            <a:off x="631508" y="6869787"/>
            <a:ext cx="13367385" cy="7993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809982" y="6984325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Hukuki Fizibilite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3487222" y="6984325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KVKK uyumlu, veriler lokalde – 9 Puan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6160651" y="6984325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Benzer güvenlik önlemleri – 8 Puan</a:t>
            </a:r>
            <a:endParaRPr lang="en-US" sz="1400" dirty="0"/>
          </a:p>
        </p:txBody>
      </p:sp>
      <p:sp>
        <p:nvSpPr>
          <p:cNvPr id="44" name="Text 42"/>
          <p:cNvSpPr/>
          <p:nvPr/>
        </p:nvSpPr>
        <p:spPr>
          <a:xfrm>
            <a:off x="8834080" y="6984325"/>
            <a:ext cx="2309336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Veriler yurtdışında saklanır – 5 Puan</a:t>
            </a:r>
            <a:endParaRPr lang="en-US" sz="1400" dirty="0"/>
          </a:p>
        </p:txBody>
      </p:sp>
      <p:sp>
        <p:nvSpPr>
          <p:cNvPr id="45" name="Text 43"/>
          <p:cNvSpPr/>
          <p:nvPr/>
        </p:nvSpPr>
        <p:spPr>
          <a:xfrm>
            <a:off x="11507510" y="6984325"/>
            <a:ext cx="2313146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%5</a:t>
            </a:r>
            <a:endParaRPr lang="en-US" sz="1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083" y="7805748"/>
            <a:ext cx="1966317" cy="40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" y="334208"/>
            <a:ext cx="7021473" cy="69790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5291" y="7495580"/>
            <a:ext cx="3198019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5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7495580"/>
            <a:ext cx="5943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AB522-F3CB-AFC2-2036-FF031CAC1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D0E8D8E-486D-6494-CFAF-569285B8F656}"/>
              </a:ext>
            </a:extLst>
          </p:cNvPr>
          <p:cNvSpPr/>
          <p:nvPr/>
        </p:nvSpPr>
        <p:spPr>
          <a:xfrm>
            <a:off x="425291" y="7495580"/>
            <a:ext cx="3198019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500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5BC47B3-90F6-E1B4-F822-5E5B1B39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7495580"/>
            <a:ext cx="5943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6B56DD9-1231-C32D-22F6-4C2B1F26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02" y="904426"/>
            <a:ext cx="4372585" cy="575390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6E4E4F-5C0D-6371-89C0-5FE616047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010" y="1228320"/>
            <a:ext cx="4448796" cy="543000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0198498-1743-A657-703D-FD2E5CB98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129" y="1237848"/>
            <a:ext cx="4315427" cy="5420481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228135" y="249091"/>
            <a:ext cx="1017412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Use-Case Kullanım Senaryosu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809528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D56AB-DD0F-E9FD-3D71-0E86B2947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BAAF746-3173-5E5C-B9D3-B402B4584801}"/>
              </a:ext>
            </a:extLst>
          </p:cNvPr>
          <p:cNvSpPr/>
          <p:nvPr/>
        </p:nvSpPr>
        <p:spPr>
          <a:xfrm>
            <a:off x="425291" y="7495580"/>
            <a:ext cx="3198019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500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ACED0CC6-0DA0-EA9B-8EF4-68829D6D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7495580"/>
            <a:ext cx="5943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C6DDC8F-082B-50CF-AD18-351B07467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60" y="2476272"/>
            <a:ext cx="4515480" cy="4639322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697A999-669E-2144-096C-E10CA468E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80" y="1114006"/>
            <a:ext cx="4486901" cy="600158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24623C4-2FEF-390F-396B-1D2BD5E21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5720" y="2466745"/>
            <a:ext cx="4525006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6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282" y="426839"/>
            <a:ext cx="245102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9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00" y="7696200"/>
            <a:ext cx="1828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B96169-4E0C-42BB-9B70-3E79FD21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1007600"/>
            <a:ext cx="11439525" cy="667702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74593" y="306110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tr-TR" sz="3550" u="sng" dirty="0">
                <a:solidFill>
                  <a:srgbClr val="F44444"/>
                </a:solidFill>
                <a:latin typeface="Dela Gothic One" pitchFamily="34" charset="0"/>
                <a:ea typeface="Dela Gothic One" pitchFamily="34" charset="-122"/>
              </a:rPr>
              <a:t>TASLAK VERİ AKIŞ DİYAGRAMI</a:t>
            </a:r>
            <a:endParaRPr lang="en-US" sz="3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0"/>
          <p:cNvSpPr/>
          <p:nvPr/>
        </p:nvSpPr>
        <p:spPr>
          <a:xfrm>
            <a:off x="693420" y="3393281"/>
            <a:ext cx="7757160" cy="877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692587"/>
            <a:ext cx="5476875" cy="644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Peki Neden SYS 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5800" y="1631156"/>
            <a:ext cx="7772400" cy="5905738"/>
          </a:xfrm>
          <a:prstGeom prst="roundRect">
            <a:avLst>
              <a:gd name="adj" fmla="val 13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85800" y="1638776"/>
            <a:ext cx="7757160" cy="877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889397" y="1763911"/>
            <a:ext cx="219063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Özellik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68616" y="1763911"/>
            <a:ext cx="218610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Yönetim Sistemi (Dijital)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3192899" y="1750977"/>
            <a:ext cx="218991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Geleneksel</a:t>
            </a: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500" b="1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</a:t>
            </a:r>
            <a:endParaRPr lang="tr-TR" sz="1500" b="1" dirty="0">
              <a:solidFill>
                <a:srgbClr val="FFE5E5"/>
              </a:solidFill>
              <a:latin typeface="DM Sans" pitchFamily="34" charset="0"/>
              <a:ea typeface="DM Sans" pitchFamily="34" charset="-122"/>
              <a:cs typeface="DM Sans" pitchFamily="34" charset="-120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(Klasik)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3420" y="2516029"/>
            <a:ext cx="7757160" cy="877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897017" y="3518414"/>
            <a:ext cx="219063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İletişim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68616" y="3474390"/>
            <a:ext cx="218610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Dijital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duyurular ve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tr-TR" sz="15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istek&amp;şikayet</a:t>
            </a: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3185636" y="3490561"/>
            <a:ext cx="218991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Duyuru panosu, kağıt bildirim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97017" y="2636758"/>
            <a:ext cx="219063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Ödeme Takibi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061350" y="2616484"/>
            <a:ext cx="218610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aidat ödeme ve takip sistemi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3192899" y="2616485"/>
            <a:ext cx="218991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Elle veya banka dekontlarıyla takip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93420" y="4270534"/>
            <a:ext cx="7757160" cy="11660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889397" y="4395667"/>
            <a:ext cx="2190631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İşlemleri Ortak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Görüntüleme</a:t>
            </a:r>
          </a:p>
        </p:txBody>
      </p:sp>
      <p:sp>
        <p:nvSpPr>
          <p:cNvPr id="19" name="Text 16"/>
          <p:cNvSpPr/>
          <p:nvPr/>
        </p:nvSpPr>
        <p:spPr>
          <a:xfrm>
            <a:off x="3192899" y="4395668"/>
            <a:ext cx="218610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Farklı kaynaklardan</a:t>
            </a:r>
            <a:b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</a:b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ayrı ayrı takip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064806" y="4395668"/>
            <a:ext cx="218991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Tüm işlemleri tek platformdan izleme imkanı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93420" y="5461278"/>
            <a:ext cx="7757160" cy="877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19"/>
          <p:cNvSpPr/>
          <p:nvPr/>
        </p:nvSpPr>
        <p:spPr>
          <a:xfrm>
            <a:off x="889397" y="5586413"/>
            <a:ext cx="219063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Zaman Yönetimi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061351" y="5586413"/>
            <a:ext cx="218610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Otomatik hatırlatmalar ve hızlı işlem süreleri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3189089" y="5561734"/>
            <a:ext cx="218991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Manuel işlemler ve daha uzun bekleme süreleri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693420" y="6338530"/>
            <a:ext cx="7757160" cy="1190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3"/>
          <p:cNvSpPr/>
          <p:nvPr/>
        </p:nvSpPr>
        <p:spPr>
          <a:xfrm>
            <a:off x="889397" y="6463665"/>
            <a:ext cx="219063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Kayıt Tutma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068616" y="6464185"/>
            <a:ext cx="2186107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Elektronik arşivleme ve kolay erişim</a:t>
            </a: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3192899" y="6443403"/>
            <a:ext cx="2189917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Fiziksel belgelerle karmaşık ve zaman alıcı süreçler</a:t>
            </a:r>
            <a:endParaRPr lang="en-US" sz="1500" dirty="0"/>
          </a:p>
        </p:txBody>
      </p:sp>
      <p:cxnSp>
        <p:nvCxnSpPr>
          <p:cNvPr id="32" name="Düz Bağlayıcı 31">
            <a:extLst>
              <a:ext uri="{FF2B5EF4-FFF2-40B4-BE49-F238E27FC236}">
                <a16:creationId xmlns:a16="http://schemas.microsoft.com/office/drawing/2014/main" id="{6C7658FE-C3DC-66F5-EBE9-357E6EB5816E}"/>
              </a:ext>
            </a:extLst>
          </p:cNvPr>
          <p:cNvCxnSpPr>
            <a:cxnSpLocks/>
          </p:cNvCxnSpPr>
          <p:nvPr/>
        </p:nvCxnSpPr>
        <p:spPr>
          <a:xfrm>
            <a:off x="2795155" y="1638776"/>
            <a:ext cx="0" cy="5890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Düz Bağlayıcı 36">
            <a:extLst>
              <a:ext uri="{FF2B5EF4-FFF2-40B4-BE49-F238E27FC236}">
                <a16:creationId xmlns:a16="http://schemas.microsoft.com/office/drawing/2014/main" id="{A439A959-4C23-7639-C289-AFF633A13BF1}"/>
              </a:ext>
            </a:extLst>
          </p:cNvPr>
          <p:cNvCxnSpPr/>
          <p:nvPr/>
        </p:nvCxnSpPr>
        <p:spPr>
          <a:xfrm>
            <a:off x="5652655" y="1638776"/>
            <a:ext cx="0" cy="5890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CDFD6-25F8-2237-95B5-93DAF8F1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37809FC-DE98-394B-B870-35DD1B400113}"/>
              </a:ext>
            </a:extLst>
          </p:cNvPr>
          <p:cNvSpPr/>
          <p:nvPr/>
        </p:nvSpPr>
        <p:spPr>
          <a:xfrm>
            <a:off x="543282" y="426839"/>
            <a:ext cx="245102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tr-TR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1. Düzey </a:t>
            </a:r>
            <a:r>
              <a:rPr lang="en-US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 Akışı </a:t>
            </a:r>
            <a:endParaRPr lang="en-US" sz="19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3C8B8395-CD5B-1586-94CE-8869C934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2" y="1043584"/>
            <a:ext cx="11267718" cy="6972466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E54F2F75-5DFD-62E2-D7B1-B7FF2493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300" y="7696200"/>
            <a:ext cx="1828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436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863" y="643295"/>
            <a:ext cx="1339667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3" y="1123474"/>
            <a:ext cx="11295737" cy="6373993"/>
          </a:xfrm>
          <a:prstGeom prst="rect">
            <a:avLst/>
          </a:prstGeom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7772400"/>
            <a:ext cx="2946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E68732A-6CCF-C7DF-1C6E-D382AA9F2C45}"/>
              </a:ext>
            </a:extLst>
          </p:cNvPr>
          <p:cNvSpPr/>
          <p:nvPr/>
        </p:nvSpPr>
        <p:spPr>
          <a:xfrm>
            <a:off x="543282" y="426839"/>
            <a:ext cx="2451021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tr-TR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2. Düzey </a:t>
            </a:r>
            <a:r>
              <a:rPr lang="en-US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 </a:t>
            </a:r>
            <a:r>
              <a:rPr lang="en-US" sz="19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Akış</a:t>
            </a:r>
            <a:r>
              <a:rPr lang="tr-TR" sz="19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 Diyagramları</a:t>
            </a:r>
            <a:endParaRPr lang="en-US" sz="19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774025"/>
            <a:ext cx="13113782" cy="6681549"/>
          </a:xfrm>
          <a:prstGeom prst="rect">
            <a:avLst/>
          </a:prstGeom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7683500"/>
            <a:ext cx="27432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569357"/>
            <a:ext cx="12216697" cy="6910943"/>
          </a:xfrm>
          <a:prstGeom prst="rect">
            <a:avLst/>
          </a:prstGeom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0" y="7683500"/>
            <a:ext cx="4267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8" y="377785"/>
            <a:ext cx="9889808" cy="6818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8988" y="7401520"/>
            <a:ext cx="3602117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endParaRPr lang="en-US" sz="2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7626607"/>
            <a:ext cx="3149600" cy="57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31" y="433983"/>
            <a:ext cx="11867078" cy="71024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331" y="7773114"/>
            <a:ext cx="4153495" cy="519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sz="325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0" y="7696914"/>
            <a:ext cx="34544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5" y="488156"/>
            <a:ext cx="10747772" cy="64042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35" y="7158276"/>
            <a:ext cx="4665345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endParaRPr lang="en-US" sz="365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7658100"/>
            <a:ext cx="4572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59" y="550902"/>
            <a:ext cx="13228082" cy="6731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159" y="7583210"/>
            <a:ext cx="5271968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7709515"/>
            <a:ext cx="339090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931075"/>
            <a:ext cx="13113782" cy="4367451"/>
          </a:xfrm>
          <a:prstGeom prst="roundRect">
            <a:avLst>
              <a:gd name="adj" fmla="val 20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765929" y="193869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82504" y="207621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35585" y="207621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Akış Sözlük Girişi: “yeni daire bilgisi”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5929" y="256043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982504" y="269795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Adı: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585" y="269795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Yeni Daire Bilgisi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18218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82504" y="331970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Tanım: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5585" y="331970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Yönetici tarafından sisteme girilen daireye ait yeni bilgiler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803928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2504" y="394144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Nereden: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35585" y="394144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Yönetici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442567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982504" y="456318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Nereye: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35585" y="456318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1.2 Daire Bilgilerinin Düzenlenmesi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65929" y="504741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982504" y="518493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Yapıları: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35585" y="518493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Bilgileri (K)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929" y="566916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982504" y="580667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Açıklama: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585" y="580667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numarası, sakin adı, durum gibi bilgiler içerir.</a:t>
            </a:r>
            <a:endParaRPr lang="en-US" sz="17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888" y="7660283"/>
            <a:ext cx="4501512" cy="56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757720"/>
            <a:ext cx="13113782" cy="4714161"/>
          </a:xfrm>
          <a:prstGeom prst="roundRect">
            <a:avLst>
              <a:gd name="adj" fmla="val 19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765929" y="176534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82504" y="19028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35585" y="19028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Deposu Sözlük Girişi: Users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5929" y="238708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982504" y="252460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Adı: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585" y="252460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008828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82504" y="314634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Tanım: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5585" y="3146346"/>
            <a:ext cx="61123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 kullanıcılarının ve daire bilgilerinin tutulduğu ana veri deposu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97728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2504" y="411480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Yapıları: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35585" y="411480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Bilgileri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5929" y="459902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982504" y="473654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Miktar: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35585" y="473654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Ortalama 100 kayıt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65929" y="5220772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982504" y="535828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Erişim: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35585" y="535828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Yönetici paneli üzerinden erişilebilir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929" y="584251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982504" y="598003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Açıklama: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5585" y="598003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Kullanıcı bazlı bilgiler de bu tabloda yer alır.</a:t>
            </a:r>
            <a:endParaRPr lang="en-US" sz="17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208" y="7320201"/>
            <a:ext cx="7275192" cy="90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70184"/>
            <a:ext cx="94774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Türkiye'de Apartman Sayısı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16160"/>
            <a:ext cx="9946124" cy="4143137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76" y="7542372"/>
            <a:ext cx="5497824" cy="687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A3293F76-A019-A514-1265-28F2A22CADE3}"/>
              </a:ext>
            </a:extLst>
          </p:cNvPr>
          <p:cNvSpPr txBox="1"/>
          <p:nvPr/>
        </p:nvSpPr>
        <p:spPr>
          <a:xfrm>
            <a:off x="7412880" y="7148948"/>
            <a:ext cx="3439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Kaynak: TUİK 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Konut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İstatistikleri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(2005-2023)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2076212"/>
            <a:ext cx="13113782" cy="4077176"/>
          </a:xfrm>
          <a:prstGeom prst="roundRect">
            <a:avLst>
              <a:gd name="adj" fmla="val 22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765929" y="208383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82504" y="222134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35585" y="222134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Akış Sözlük Girişi:” Daire Bilgileri”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5929" y="270557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982504" y="28430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Adı: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5585" y="284309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Bilgileri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5929" y="332732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82504" y="346483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Tanım: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5585" y="346483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Daireye ait tanımlayıcı ve durumsal verileri içeren yapı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3949065"/>
            <a:ext cx="13098542" cy="15749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82504" y="40865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Veri Elemanları: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35585" y="408658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no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35585" y="456318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Sakin adı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5585" y="503979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Durumu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552402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82504" y="566154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Açıklama: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35585" y="566154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numarası, sakin adı, durum gibi bilgiler içerir.</a:t>
            </a:r>
            <a:endParaRPr lang="en-US" sz="170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048" y="7493556"/>
            <a:ext cx="5888352" cy="73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1625"/>
            <a:ext cx="39029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Yönetici için Diyagram  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411129"/>
            <a:ext cx="13040320" cy="51592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8952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endParaRPr lang="en-US" sz="445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7239000"/>
            <a:ext cx="7924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116" y="579120"/>
            <a:ext cx="330588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Sakin için Diyagram </a:t>
            </a:r>
            <a:endParaRPr lang="en-US" sz="2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6" y="1346716"/>
            <a:ext cx="11228427" cy="6305193"/>
          </a:xfrm>
          <a:prstGeom prst="rect">
            <a:avLst/>
          </a:prstGeom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0" y="7651909"/>
            <a:ext cx="2374900" cy="56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793" y="491728"/>
            <a:ext cx="324040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Personel için Diyagram </a:t>
            </a:r>
            <a:endParaRPr lang="en-US" sz="1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3" y="1143357"/>
            <a:ext cx="4556641" cy="6108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5793" y="7452955"/>
            <a:ext cx="133788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319962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317E-205B-9100-4015-B5821EBA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C9CA773-AC31-E231-E34C-F0970ADEA384}"/>
              </a:ext>
            </a:extLst>
          </p:cNvPr>
          <p:cNvSpPr/>
          <p:nvPr/>
        </p:nvSpPr>
        <p:spPr>
          <a:xfrm>
            <a:off x="625793" y="491728"/>
            <a:ext cx="324040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tr-TR" sz="1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UML Diyagramı</a:t>
            </a:r>
            <a:endParaRPr lang="en-US" sz="18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D238089-8993-EDB4-8954-5AA8E5CB050C}"/>
              </a:ext>
            </a:extLst>
          </p:cNvPr>
          <p:cNvSpPr/>
          <p:nvPr/>
        </p:nvSpPr>
        <p:spPr>
          <a:xfrm>
            <a:off x="625793" y="7452955"/>
            <a:ext cx="1337881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427B296-ED23-C0AA-B71E-5C0CF02B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7319962"/>
            <a:ext cx="6705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58C12216-1843-C3B8-F3F9-82C13C75B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538" y="1281966"/>
            <a:ext cx="8419849" cy="603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13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697" y="489228"/>
            <a:ext cx="234100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Değerlendirme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7" y="1137523"/>
            <a:ext cx="7087671" cy="70876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148757" y="3640336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54080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387596" y="3640336"/>
            <a:ext cx="1222296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Teknik Fizibilite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8148757" y="3970615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810C0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387596" y="3970615"/>
            <a:ext cx="1500902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Ekonomik Fizibilite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8148757" y="4300895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AE101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8387596" y="4300895"/>
            <a:ext cx="1395651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Zaman Fizibilitesi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8148757" y="4631174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DA1515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8387596" y="4631174"/>
            <a:ext cx="1237417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Sosyal Fizibilite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8148757" y="4961453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EC343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387596" y="4961453"/>
            <a:ext cx="1377553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 Fizibilite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8148757" y="5291733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F0616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8387596" y="5291733"/>
            <a:ext cx="1126212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Yasal Fizibilite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8148757" y="5622012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F48E8E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8387596" y="5622012"/>
            <a:ext cx="1488996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Gereksinim Analizi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8148757" y="5952292"/>
            <a:ext cx="177879" cy="177879"/>
          </a:xfrm>
          <a:prstGeom prst="roundRect">
            <a:avLst>
              <a:gd name="adj" fmla="val 10281"/>
            </a:avLst>
          </a:prstGeom>
          <a:solidFill>
            <a:srgbClr val="F9BBB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6"/>
          <p:cNvSpPr/>
          <p:nvPr/>
        </p:nvSpPr>
        <p:spPr>
          <a:xfrm>
            <a:off x="8387596" y="5952292"/>
            <a:ext cx="1277660" cy="177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Sistem Tasarımı</a:t>
            </a:r>
            <a:endParaRPr lang="en-US" sz="14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496" y="7505581"/>
            <a:ext cx="5756904" cy="71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553" y="511612"/>
            <a:ext cx="7841694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Site Yönetim Sistemi Web Adresi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37553" y="2014657"/>
            <a:ext cx="784169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Yönetim Sistemi, kolay erişim için web tabanlıdır.</a:t>
            </a:r>
            <a:endParaRPr lang="en-US" sz="14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553" y="2521625"/>
            <a:ext cx="7841694" cy="947857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137553" y="3678793"/>
            <a:ext cx="1306949" cy="1087160"/>
          </a:xfrm>
          <a:prstGeom prst="roundRect">
            <a:avLst>
              <a:gd name="adj" fmla="val 71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237" y="4058841"/>
            <a:ext cx="261580" cy="3269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30477" y="3864769"/>
            <a:ext cx="260365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Her yerden Erişim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30477" y="4282321"/>
            <a:ext cx="4802862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Kullanıcılar sisteme internet üzerinden güvenle ulaşabilir.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7537490" y="4756428"/>
            <a:ext cx="6348770" cy="11430"/>
          </a:xfrm>
          <a:prstGeom prst="roundRect">
            <a:avLst>
              <a:gd name="adj" fmla="val 68368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6"/>
          <p:cNvSpPr/>
          <p:nvPr/>
        </p:nvSpPr>
        <p:spPr>
          <a:xfrm>
            <a:off x="6137553" y="4858941"/>
            <a:ext cx="2613898" cy="1384816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652" y="5387816"/>
            <a:ext cx="261580" cy="3269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937427" y="5044916"/>
            <a:ext cx="266354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 ve Masaüstü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8937427" y="5462468"/>
            <a:ext cx="4855845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Tasarım hem masaüstü hem de mobil cihazlara uyumludur.</a:t>
            </a:r>
            <a:endParaRPr lang="en-US" sz="1450" dirty="0"/>
          </a:p>
        </p:txBody>
      </p:sp>
      <p:sp>
        <p:nvSpPr>
          <p:cNvPr id="15" name="Shape 9"/>
          <p:cNvSpPr/>
          <p:nvPr/>
        </p:nvSpPr>
        <p:spPr>
          <a:xfrm>
            <a:off x="8844439" y="6234232"/>
            <a:ext cx="5041821" cy="11430"/>
          </a:xfrm>
          <a:prstGeom prst="roundRect">
            <a:avLst>
              <a:gd name="adj" fmla="val 683686"/>
            </a:avLst>
          </a:prstGeom>
          <a:solidFill>
            <a:srgbClr val="8D242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0"/>
          <p:cNvSpPr/>
          <p:nvPr/>
        </p:nvSpPr>
        <p:spPr>
          <a:xfrm>
            <a:off x="6137553" y="6336744"/>
            <a:ext cx="3920847" cy="1384816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186" y="6865620"/>
            <a:ext cx="261580" cy="32694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244376" y="6522720"/>
            <a:ext cx="244804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Güvenli Bağlantı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0244376" y="6940272"/>
            <a:ext cx="354889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sitesi HTTPS protokolü ile korunmaktadır.</a:t>
            </a:r>
            <a:endParaRPr lang="en-US" sz="145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680" y="7721560"/>
            <a:ext cx="3036120" cy="50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96447"/>
            <a:ext cx="861500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Türkiye'deki Site Sayıları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242423"/>
            <a:ext cx="9502616" cy="4890611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0" y="7607300"/>
            <a:ext cx="1828800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7D9936B-A05D-0455-74C5-189D887031C7}"/>
              </a:ext>
            </a:extLst>
          </p:cNvPr>
          <p:cNvSpPr txBox="1"/>
          <p:nvPr/>
        </p:nvSpPr>
        <p:spPr>
          <a:xfrm>
            <a:off x="6930736" y="7483569"/>
            <a:ext cx="4416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Kaynak: TUİK 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Konut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bg1">
                    <a:lumMod val="65000"/>
                  </a:schemeClr>
                </a:solidFill>
              </a:rPr>
              <a:t>İstatistikleri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(2005-2023)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25898"/>
            <a:ext cx="596979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Hedef Kullanıcılar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5718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Site Yöneticisi: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Sistemin genel yönetiminden sorumlu olan kullanıcıdır. Tüm verilere erişim hakkına sahiptir, site sakinleri ile iletişimi yönetir, finansal işlemleri takip eder ve raporlar hazırlar.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4101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Sakini: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Kendi dairesine ait aidat ödeme durumu, duyurular ve etkinlik bilgilerini görüntüleyebilen kullanıcıdır. Ayrıca site yönetime şikayet ve taleplerini iletebilir.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1016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Personel:</a:t>
            </a: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Site içerisinde temizlik, bakım, güvenlik gibi görevlerde çalışan kişilerdir. Kendilerine atanan görevleri sistem üzerinden görür, durum güncellemeleri yapar ve tamamlanan işleri bildirir.</a:t>
            </a:r>
            <a:endParaRPr lang="en-US" sz="17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568" y="7429499"/>
            <a:ext cx="5497832" cy="68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8499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 Detayları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30968"/>
            <a:ext cx="6448663" cy="2970967"/>
          </a:xfrm>
          <a:prstGeom prst="roundRect">
            <a:avLst>
              <a:gd name="adj" fmla="val 30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82504" y="2255163"/>
            <a:ext cx="30656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Yönetici Modülleri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2504" y="2741295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Daire </a:t>
            </a:r>
            <a:r>
              <a:rPr lang="tr-TR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Bilgileri 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Yönetimi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82504" y="31637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Aidat </a:t>
            </a:r>
            <a:r>
              <a:rPr lang="en-US" sz="17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Takibi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2504" y="3586162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Duyuru Panosu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2504" y="400859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Personel ve Görev Takibi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2504" y="4431030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İstek ve Şikayet Yönetimi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3547" y="2030968"/>
            <a:ext cx="6448663" cy="2970967"/>
          </a:xfrm>
          <a:prstGeom prst="roundRect">
            <a:avLst>
              <a:gd name="adj" fmla="val 30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7647742" y="2255163"/>
            <a:ext cx="37043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Daire Sakini Modülleri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47742" y="2741295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Aidat ve Ödeme Takibi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47742" y="3163729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Duyuru Panosu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47742" y="3586162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Randevu Alma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47742" y="4008596"/>
            <a:ext cx="60002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İstek ve Şikayet Kutusu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58309" y="5218509"/>
            <a:ext cx="13113782" cy="2126099"/>
          </a:xfrm>
          <a:prstGeom prst="roundRect">
            <a:avLst>
              <a:gd name="adj" fmla="val 428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982504" y="5442704"/>
            <a:ext cx="314741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Personel Modülleri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2504" y="5928836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Görev Takibi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82504" y="6351270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Duyuru Panosu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82504" y="6773704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İstek ve Şikayet Kutusu</a:t>
            </a:r>
            <a:endParaRPr lang="en-US" sz="1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0" y="7625715"/>
            <a:ext cx="4831080" cy="60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741271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Kullanılan Teknolojiler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33894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tr-TR" sz="2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JavaScript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01318" y="3816636"/>
            <a:ext cx="21387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Veritabanı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90927" y="439710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SQLite</a:t>
            </a:r>
            <a:endParaRPr lang="en-US" sz="17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152" y="7367864"/>
            <a:ext cx="6532248" cy="81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E378F104-A1AE-07F5-160B-579555C65C83}"/>
              </a:ext>
            </a:extLst>
          </p:cNvPr>
          <p:cNvSpPr txBox="1"/>
          <p:nvPr/>
        </p:nvSpPr>
        <p:spPr>
          <a:xfrm>
            <a:off x="5220002" y="3816636"/>
            <a:ext cx="1689952" cy="434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tr-TR" sz="2200" dirty="0" err="1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</a:rPr>
              <a:t>Backend</a:t>
            </a:r>
            <a:endParaRPr lang="en-US" sz="22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BC56BAB-36EF-119E-C641-56064AFE4ACD}"/>
              </a:ext>
            </a:extLst>
          </p:cNvPr>
          <p:cNvSpPr txBox="1"/>
          <p:nvPr/>
        </p:nvSpPr>
        <p:spPr>
          <a:xfrm>
            <a:off x="5220002" y="4324462"/>
            <a:ext cx="2386143" cy="416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tr-TR" sz="1800" dirty="0" err="1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Django</a:t>
            </a:r>
            <a:r>
              <a:rPr lang="tr-TR" sz="18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(Python)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9199"/>
            <a:ext cx="1175837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 Analizi ve Tasarım Adımları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46828"/>
            <a:ext cx="36054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Fizibilite Araştırması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92798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Projenin teknik ve ekonomik açıdan uygulanabilirliğinin değerlendirilmesi sürecidir. Bu aşamada mevcut kaynaklar, teknoloji altyapısı, maliyet analizi ve zaman çizelgesi detaylıca incelenerek projenin başarısı için gerekli koşullar belirlenir.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46327"/>
            <a:ext cx="31702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Gereksinim Analizi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462748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Kullanıcıların ihtiyaçları ve sistemden beklentileri ayrıntılı bir şekilde ortaya konur. Fonksiyonel gereksinimler, kullanıcı rolleri ve sistemin karşılaması gereken performans kriterleri bu aşamada detaylandırılır.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6458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Sistem Tasarımı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632698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Yazılım mimarisi, sistem bileşenleri ve modüllerin planlandığı aşamadır. Bu süreçte, veri akışları, kullanıcı arayüzleri ve entegrasyon noktaları tasarlanarak projenin teknik alt yapısı oluşturulur.</a:t>
            </a:r>
            <a:endParaRPr lang="en-US" sz="17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7404100"/>
            <a:ext cx="18288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D6D5423823FEF1449736BF1AD68FDAA3" ma:contentTypeVersion="1" ma:contentTypeDescription="Yeni belge oluşturun." ma:contentTypeScope="" ma:versionID="644ea4fef4d225412600077a2f108281">
  <xsd:schema xmlns:xsd="http://www.w3.org/2001/XMLSchema" xmlns:xs="http://www.w3.org/2001/XMLSchema" xmlns:p="http://schemas.microsoft.com/office/2006/metadata/properties" xmlns:ns3="2886796d-67ff-4d25-aba7-94a1cb26427e" targetNamespace="http://schemas.microsoft.com/office/2006/metadata/properties" ma:root="true" ma:fieldsID="107eebf466ac9741a9208fca7ab12dcc" ns3:_="">
    <xsd:import namespace="2886796d-67ff-4d25-aba7-94a1cb26427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6796d-67ff-4d25-aba7-94a1cb26427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3DB3D5-1065-4758-8954-9F708CA079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6796d-67ff-4d25-aba7-94a1cb2642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3C9727-CBA2-452E-95FB-079D76C2A8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E5382E-0CB8-4E08-9972-91BF9A70EB60}">
  <ds:schemaRefs>
    <ds:schemaRef ds:uri="2886796d-67ff-4d25-aba7-94a1cb26427e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1791</Words>
  <Application>Microsoft Office PowerPoint</Application>
  <PresentationFormat>Özel</PresentationFormat>
  <Paragraphs>415</Paragraphs>
  <Slides>46</Slides>
  <Notes>44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1" baseType="lpstr">
      <vt:lpstr>Dela Gothic One</vt:lpstr>
      <vt:lpstr>Arial</vt:lpstr>
      <vt:lpstr>DM Sans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Hilal Nur GEDİKLİ</cp:lastModifiedBy>
  <cp:revision>11</cp:revision>
  <dcterms:created xsi:type="dcterms:W3CDTF">2025-05-10T14:42:00Z</dcterms:created>
  <dcterms:modified xsi:type="dcterms:W3CDTF">2025-05-20T10:24:46Z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0x010100D6D5423823FEF1449736BF1AD68FDAA3</vt:lpwstr>
  </property>
</Properties>
</file>